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3" r:id="rId19"/>
    <p:sldId id="274" r:id="rId20"/>
    <p:sldId id="275" r:id="rId21"/>
    <p:sldId id="276" r:id="rId22"/>
    <p:sldId id="278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30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8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627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10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000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5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88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018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3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84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DA6D9FF-8719-4026-B1E2-9BD453C9079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EF9A4B0-2CB6-4B25-993E-CB3DA40CB7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7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М.М. Пришвин «Выскочка»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Литературное чтение</a:t>
            </a:r>
          </a:p>
          <a:p>
            <a:r>
              <a:rPr lang="ru-RU" dirty="0" smtClean="0"/>
              <a:t>4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36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59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1306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93;p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6520" y="1003425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4;p3"/>
          <p:cNvSpPr txBox="1"/>
          <p:nvPr/>
        </p:nvSpPr>
        <p:spPr>
          <a:xfrm>
            <a:off x="2103115" y="1042150"/>
            <a:ext cx="80634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«Капалуха металась в стороне. Крылья у неё всё ещё разброшены, и она мела ими землю. На гнезде она сидела с распущенными крыльями, прикрывала своих будущих детей, сохраняла для них тепло. Потому и закостенели от неподвижности крылья птицы. Она пыталась и не могла взлететь. Наконец взлетела на ветку ели, села над нашими головами. </a:t>
            </a:r>
            <a:br>
              <a:rPr lang="en" sz="22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22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тут мы увидели, что живот у неё голый вплоть </a:t>
            </a:r>
            <a:br>
              <a:rPr lang="en" sz="22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22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до шейки и на голой, пупыристой груди часто-часто трепещется кожа. Это от испуга, гнева и бесстрашия билось птичье сердце».</a:t>
            </a:r>
            <a:endParaRPr sz="22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" name="Google Shape;95;p3"/>
          <p:cNvSpPr/>
          <p:nvPr/>
        </p:nvSpPr>
        <p:spPr>
          <a:xfrm>
            <a:off x="2012710" y="1364733"/>
            <a:ext cx="81537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96;p3"/>
          <p:cNvSpPr/>
          <p:nvPr/>
        </p:nvSpPr>
        <p:spPr>
          <a:xfrm>
            <a:off x="2012710" y="1750413"/>
            <a:ext cx="81537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97;p3"/>
          <p:cNvSpPr/>
          <p:nvPr/>
        </p:nvSpPr>
        <p:spPr>
          <a:xfrm>
            <a:off x="2012710" y="2136093"/>
            <a:ext cx="81537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98;p3"/>
          <p:cNvSpPr/>
          <p:nvPr/>
        </p:nvSpPr>
        <p:spPr>
          <a:xfrm>
            <a:off x="2012710" y="2532078"/>
            <a:ext cx="81537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99;p3"/>
          <p:cNvSpPr/>
          <p:nvPr/>
        </p:nvSpPr>
        <p:spPr>
          <a:xfrm>
            <a:off x="2012710" y="2917758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00;p3"/>
          <p:cNvSpPr/>
          <p:nvPr/>
        </p:nvSpPr>
        <p:spPr>
          <a:xfrm>
            <a:off x="2012710" y="3303438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1;p3"/>
          <p:cNvSpPr/>
          <p:nvPr/>
        </p:nvSpPr>
        <p:spPr>
          <a:xfrm>
            <a:off x="2012710" y="3689118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02;p3"/>
          <p:cNvSpPr/>
          <p:nvPr/>
        </p:nvSpPr>
        <p:spPr>
          <a:xfrm>
            <a:off x="2012710" y="4064493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03;p3"/>
          <p:cNvSpPr/>
          <p:nvPr/>
        </p:nvSpPr>
        <p:spPr>
          <a:xfrm>
            <a:off x="2064217" y="4426545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04;p3"/>
          <p:cNvSpPr/>
          <p:nvPr/>
        </p:nvSpPr>
        <p:spPr>
          <a:xfrm>
            <a:off x="2012710" y="4812225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05;p3"/>
          <p:cNvSpPr/>
          <p:nvPr/>
        </p:nvSpPr>
        <p:spPr>
          <a:xfrm>
            <a:off x="2012710" y="5212456"/>
            <a:ext cx="8033100" cy="15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673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1306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13;p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11968" y="1094865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4;p4"/>
          <p:cNvSpPr txBox="1"/>
          <p:nvPr/>
        </p:nvSpPr>
        <p:spPr>
          <a:xfrm>
            <a:off x="2258563" y="1133590"/>
            <a:ext cx="80634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«Капалуха металась в стороне. Крылья у неё всё ещё разброшены, и она мела ими землю. На гнезде она сидела с распущенными крыльями, прикрывала своих будущих детей, сохраняла для них тепло. Потому и закостенели от неподвижности крылья птицы. Она пыталась и не могла взлететь. Наконец взлетела на ветку ели, села над нашими головами. </a:t>
            </a:r>
            <a:br>
              <a:rPr lang="en" sz="22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22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тут мы увидели, что живот у неё голый вплоть </a:t>
            </a:r>
            <a:br>
              <a:rPr lang="en" sz="22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22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до шейки и на голой, пупыристой груди часто-часто трепещется кожа. Это от испуга, гнева и бесстрашия билось птичье сердце».</a:t>
            </a:r>
            <a:endParaRPr sz="22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6980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65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976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22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03120" y="795528"/>
            <a:ext cx="285750" cy="13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8380" y="1140585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3240577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2" y="2610687"/>
            <a:ext cx="253401" cy="2534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6;p5"/>
          <p:cNvSpPr/>
          <p:nvPr/>
        </p:nvSpPr>
        <p:spPr>
          <a:xfrm>
            <a:off x="2776670" y="1921987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27;p5"/>
          <p:cNvSpPr/>
          <p:nvPr/>
        </p:nvSpPr>
        <p:spPr>
          <a:xfrm>
            <a:off x="3316157" y="2610687"/>
            <a:ext cx="6480900" cy="27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М.М. Пришвина</a:t>
            </a:r>
          </a:p>
          <a:p>
            <a:pPr lvl="0">
              <a:buClr>
                <a:srgbClr val="2F2F45"/>
              </a:buClr>
              <a:buSzPts val="3700"/>
            </a:pPr>
            <a:endParaRPr lang="ru-RU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Чтение </a:t>
            </a: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 </a:t>
            </a:r>
          </a:p>
          <a:p>
            <a:pPr lvl="0">
              <a:buClr>
                <a:srgbClr val="2F2F45"/>
              </a:buClr>
              <a:buSzPts val="3700"/>
            </a:pP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</a:t>
            </a: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</a:p>
          <a:p>
            <a:pPr lvl="0">
              <a:buClr>
                <a:srgbClr val="2F2F45"/>
              </a:buClr>
              <a:buSzPts val="3700"/>
            </a:pPr>
            <a:endParaRPr lang="ru-RU" b="1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 </a:t>
            </a: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содержание рассказа </a:t>
            </a:r>
            <a:b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«Выскочка»</a:t>
            </a: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26;p5"/>
          <p:cNvSpPr/>
          <p:nvPr/>
        </p:nvSpPr>
        <p:spPr>
          <a:xfrm>
            <a:off x="2986052" y="1562769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. М. 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Пришвин</a:t>
            </a:r>
            <a:r>
              <a:rPr lang="ru-RU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и его произведение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«Выскочка»</a:t>
            </a: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4044345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5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939" y="217946"/>
            <a:ext cx="1769974" cy="15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9279369" y="4728101"/>
            <a:ext cx="2578401" cy="1945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71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976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22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03120" y="795528"/>
            <a:ext cx="285750" cy="13425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6;p5"/>
          <p:cNvSpPr/>
          <p:nvPr/>
        </p:nvSpPr>
        <p:spPr>
          <a:xfrm>
            <a:off x="2776670" y="1921987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27;p5"/>
          <p:cNvSpPr/>
          <p:nvPr/>
        </p:nvSpPr>
        <p:spPr>
          <a:xfrm>
            <a:off x="3316157" y="2610687"/>
            <a:ext cx="6480900" cy="27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26;p5"/>
          <p:cNvSpPr/>
          <p:nvPr/>
        </p:nvSpPr>
        <p:spPr>
          <a:xfrm>
            <a:off x="2986052" y="1562769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" name="Google Shape;134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0076" y="1067433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7;p6"/>
          <p:cNvSpPr/>
          <p:nvPr/>
        </p:nvSpPr>
        <p:spPr>
          <a:xfrm>
            <a:off x="4472645" y="2153203"/>
            <a:ext cx="540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Char char="●"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Русский советский писатель, прозаик </a:t>
            </a:r>
            <a:b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публицист, военный корреспондент, путешественник, фотограф, краевед, педагог.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Google Shape;138;p6"/>
          <p:cNvSpPr/>
          <p:nvPr/>
        </p:nvSpPr>
        <p:spPr>
          <a:xfrm>
            <a:off x="2511318" y="4133185"/>
            <a:ext cx="2066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1873–1954 гг.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39;p6"/>
          <p:cNvSpPr/>
          <p:nvPr/>
        </p:nvSpPr>
        <p:spPr>
          <a:xfrm>
            <a:off x="4472645" y="3495666"/>
            <a:ext cx="540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Char char="●"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 школе несколько раз оставляли </a:t>
            </a:r>
            <a:b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 второй год, а затем и вовсе </a:t>
            </a:r>
            <a:b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выгнали из учебного заведения.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Google Shape;141;p6"/>
          <p:cNvSpPr/>
          <p:nvPr/>
        </p:nvSpPr>
        <p:spPr>
          <a:xfrm>
            <a:off x="4472645" y="4599391"/>
            <a:ext cx="540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Verdana"/>
              <a:buChar char="●"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Называл себя художником света.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1"/>
          <a:stretch/>
        </p:blipFill>
        <p:spPr bwMode="auto">
          <a:xfrm>
            <a:off x="2372563" y="2022233"/>
            <a:ext cx="2172584" cy="1932309"/>
          </a:xfrm>
          <a:prstGeom prst="roundRect">
            <a:avLst>
              <a:gd name="adj" fmla="val 956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26;p5"/>
          <p:cNvSpPr/>
          <p:nvPr/>
        </p:nvSpPr>
        <p:spPr>
          <a:xfrm>
            <a:off x="4700922" y="1285691"/>
            <a:ext cx="5732382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ru-RU" sz="2300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r>
              <a:rPr lang="ru-RU" sz="2300" b="1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ихаил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ru-RU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Михайлович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lang="ru-RU" sz="2300" b="1" i="0" u="none" strike="noStrike" cap="none" dirty="0" smtClean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Пришвин</a:t>
            </a: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5923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976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22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03120" y="795528"/>
            <a:ext cx="285750" cy="13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8380" y="1140585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3240577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2" y="2610687"/>
            <a:ext cx="253401" cy="2534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6;p5"/>
          <p:cNvSpPr/>
          <p:nvPr/>
        </p:nvSpPr>
        <p:spPr>
          <a:xfrm>
            <a:off x="2776670" y="1921987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27;p5"/>
          <p:cNvSpPr/>
          <p:nvPr/>
        </p:nvSpPr>
        <p:spPr>
          <a:xfrm>
            <a:off x="3316157" y="2610687"/>
            <a:ext cx="6480900" cy="27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М.М. Пришвина</a:t>
            </a:r>
          </a:p>
          <a:p>
            <a:pPr lvl="0">
              <a:buClr>
                <a:srgbClr val="2F2F45"/>
              </a:buClr>
              <a:buSzPts val="3700"/>
            </a:pPr>
            <a:endParaRPr lang="ru-RU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Чтение </a:t>
            </a: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 </a:t>
            </a:r>
          </a:p>
          <a:p>
            <a:pPr lvl="0">
              <a:buClr>
                <a:srgbClr val="2F2F45"/>
              </a:buClr>
              <a:buSzPts val="3700"/>
            </a:pP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</a:t>
            </a: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</a:p>
          <a:p>
            <a:pPr lvl="0">
              <a:buClr>
                <a:srgbClr val="2F2F45"/>
              </a:buClr>
              <a:buSzPts val="3700"/>
            </a:pPr>
            <a:endParaRPr lang="ru-RU" b="1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 </a:t>
            </a: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содержание рассказа </a:t>
            </a:r>
            <a:b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«Выскочка»</a:t>
            </a: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26;p5"/>
          <p:cNvSpPr/>
          <p:nvPr/>
        </p:nvSpPr>
        <p:spPr>
          <a:xfrm>
            <a:off x="2986052" y="1562769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. М. 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Пришвин</a:t>
            </a:r>
            <a:r>
              <a:rPr lang="ru-RU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и его произведение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«Выскочка»</a:t>
            </a: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4044345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5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939" y="217946"/>
            <a:ext cx="1769974" cy="15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9279369" y="4728101"/>
            <a:ext cx="2578401" cy="194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9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9351" y="2559147"/>
            <a:ext cx="361231" cy="291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38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64008" y="-73152"/>
            <a:ext cx="12256008" cy="69311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33856" y="804672"/>
            <a:ext cx="9802368" cy="51572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Google Shape;150;p7"/>
          <p:cNvSpPr/>
          <p:nvPr/>
        </p:nvSpPr>
        <p:spPr>
          <a:xfrm>
            <a:off x="2539618" y="1606115"/>
            <a:ext cx="7610222" cy="3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000"/>
              <a:buFont typeface="Verdana"/>
              <a:buAutoNum type="arabicParenR"/>
            </a:pPr>
            <a: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Соблюдайте темп, ритм чтения</a:t>
            </a:r>
            <a:endParaRPr sz="24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000"/>
              <a:buFont typeface="Verdana"/>
              <a:buAutoNum type="arabicParenR"/>
            </a:pPr>
            <a: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Соблюдайте интонацию. Обращайте </a:t>
            </a:r>
            <a:b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внимание на знаки препинания</a:t>
            </a:r>
            <a:endParaRPr sz="24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000"/>
              <a:buFont typeface="Verdana"/>
              <a:buAutoNum type="arabicParenR"/>
            </a:pPr>
            <a: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Следите за правильным произношением, дикцией. </a:t>
            </a:r>
            <a:r>
              <a:rPr lang="en" sz="2400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Читайте </a:t>
            </a:r>
            <a: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внятно и чётко</a:t>
            </a:r>
            <a:endParaRPr sz="24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2000"/>
              <a:buFont typeface="Verdana"/>
              <a:buAutoNum type="arabicParenR"/>
            </a:pPr>
            <a:r>
              <a:rPr lang="en" sz="24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Наиболее важные слова и словосочетания выделяйте логическим ударением</a:t>
            </a:r>
            <a:endParaRPr sz="24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2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Google Shape;151;p7"/>
          <p:cNvSpPr/>
          <p:nvPr/>
        </p:nvSpPr>
        <p:spPr>
          <a:xfrm>
            <a:off x="2197802" y="1128079"/>
            <a:ext cx="58041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8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Чтение </a:t>
            </a:r>
            <a:r>
              <a:rPr lang="en" sz="2800" b="1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вслух</a:t>
            </a:r>
            <a:endParaRPr sz="28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" name="Google Shape;75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939" y="217946"/>
            <a:ext cx="1769974" cy="1533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245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-64008" y="-73152"/>
            <a:ext cx="12256008" cy="69311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62812" y="813816"/>
            <a:ext cx="9802368" cy="51572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57;p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10793" y="1060038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58;p8"/>
          <p:cNvSpPr/>
          <p:nvPr/>
        </p:nvSpPr>
        <p:spPr>
          <a:xfrm>
            <a:off x="2459669" y="2967756"/>
            <a:ext cx="6480900" cy="27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Рожь — это зерновая культура.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Скирда — это плотно сложенное сено.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Тина — это скопление водных растений.</a:t>
            </a: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" name="Google Shape;159;p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39749" y="1284270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1;p8"/>
          <p:cNvSpPr txBox="1"/>
          <p:nvPr/>
        </p:nvSpPr>
        <p:spPr>
          <a:xfrm>
            <a:off x="2166582" y="1894134"/>
            <a:ext cx="23907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</a:t>
            </a:r>
            <a:r>
              <a:rPr lang="en" sz="23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ы́</a:t>
            </a: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водок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162;p8"/>
          <p:cNvSpPr txBox="1"/>
          <p:nvPr/>
        </p:nvSpPr>
        <p:spPr>
          <a:xfrm>
            <a:off x="4826457" y="1894134"/>
            <a:ext cx="23907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Улуч</a:t>
            </a:r>
            <a:r>
              <a:rPr lang="en" sz="23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и́</a:t>
            </a: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ть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63;p8"/>
          <p:cNvSpPr/>
          <p:nvPr/>
        </p:nvSpPr>
        <p:spPr>
          <a:xfrm>
            <a:off x="6348394" y="2843531"/>
            <a:ext cx="3382500" cy="701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9B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Найти подходящее 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для чего-то время.</a:t>
            </a:r>
            <a:endParaRPr sz="19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Google Shape;164;p8"/>
          <p:cNvSpPr txBox="1"/>
          <p:nvPr/>
        </p:nvSpPr>
        <p:spPr>
          <a:xfrm>
            <a:off x="7343207" y="1894134"/>
            <a:ext cx="23907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Поскакала дур</a:t>
            </a:r>
            <a:r>
              <a:rPr lang="en" sz="23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о́</a:t>
            </a: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165;p8"/>
          <p:cNvSpPr/>
          <p:nvPr/>
        </p:nvSpPr>
        <p:spPr>
          <a:xfrm>
            <a:off x="3834219" y="3681228"/>
            <a:ext cx="4375200" cy="988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9B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Птенцы или детёныши млекопитающих, которые 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ещё живут с матерью.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66;p8"/>
          <p:cNvSpPr/>
          <p:nvPr/>
        </p:nvSpPr>
        <p:spPr>
          <a:xfrm>
            <a:off x="2174594" y="2843531"/>
            <a:ext cx="3644400" cy="701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9B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Не по порядку, как попало, </a:t>
            </a:r>
            <a:b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не думая.</a:t>
            </a:r>
            <a:endParaRPr sz="1800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288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228600" y="0"/>
            <a:ext cx="124206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72;p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26004" y="985137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8494" y="1264242"/>
            <a:ext cx="8448501" cy="38951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74;p9"/>
          <p:cNvSpPr/>
          <p:nvPr/>
        </p:nvSpPr>
        <p:spPr>
          <a:xfrm>
            <a:off x="2987769" y="3801508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Волги</a:t>
            </a:r>
            <a:endParaRPr/>
          </a:p>
        </p:txBody>
      </p:sp>
      <p:sp>
        <p:nvSpPr>
          <p:cNvPr id="5" name="Google Shape;175;p9"/>
          <p:cNvSpPr txBox="1"/>
          <p:nvPr/>
        </p:nvSpPr>
        <p:spPr>
          <a:xfrm>
            <a:off x="2430654" y="2984893"/>
            <a:ext cx="70359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 берегов какой реки приехала собака?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176;p9"/>
          <p:cNvSpPr/>
          <p:nvPr/>
        </p:nvSpPr>
        <p:spPr>
          <a:xfrm>
            <a:off x="6080909" y="3801508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Бии</a:t>
            </a:r>
            <a:endParaRPr/>
          </a:p>
        </p:txBody>
      </p:sp>
      <p:sp>
        <p:nvSpPr>
          <p:cNvPr id="7" name="Google Shape;177;p9"/>
          <p:cNvSpPr/>
          <p:nvPr/>
        </p:nvSpPr>
        <p:spPr>
          <a:xfrm>
            <a:off x="6100634" y="4512983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78;p9"/>
          <p:cNvSpPr/>
          <p:nvPr/>
        </p:nvSpPr>
        <p:spPr>
          <a:xfrm>
            <a:off x="3128834" y="4512983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79;p9"/>
          <p:cNvSpPr/>
          <p:nvPr/>
        </p:nvSpPr>
        <p:spPr>
          <a:xfrm>
            <a:off x="4514619" y="4512983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Невы</a:t>
            </a:r>
            <a:endParaRPr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5673" y="3716170"/>
            <a:ext cx="555992" cy="5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1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228600" y="0"/>
            <a:ext cx="124206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86;p1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27172" y="1158873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87;p1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27172" y="1158873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9662" y="1437978"/>
            <a:ext cx="8448501" cy="38951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9;p10"/>
          <p:cNvSpPr/>
          <p:nvPr/>
        </p:nvSpPr>
        <p:spPr>
          <a:xfrm>
            <a:off x="2412237" y="3975241"/>
            <a:ext cx="36135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Выскочкой назвали сороку.</a:t>
            </a:r>
            <a:endParaRPr sz="17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190;p10"/>
          <p:cNvSpPr/>
          <p:nvPr/>
        </p:nvSpPr>
        <p:spPr>
          <a:xfrm>
            <a:off x="6282090" y="3975241"/>
            <a:ext cx="36135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Вьюшка — это собака. </a:t>
            </a:r>
            <a:endParaRPr sz="17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91;p10"/>
          <p:cNvSpPr/>
          <p:nvPr/>
        </p:nvSpPr>
        <p:spPr>
          <a:xfrm>
            <a:off x="6301802" y="4686719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92;p10"/>
          <p:cNvSpPr/>
          <p:nvPr/>
        </p:nvSpPr>
        <p:spPr>
          <a:xfrm>
            <a:off x="3330002" y="4686719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93;p10"/>
          <p:cNvSpPr/>
          <p:nvPr/>
        </p:nvSpPr>
        <p:spPr>
          <a:xfrm>
            <a:off x="4261104" y="4686716"/>
            <a:ext cx="3867912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Выскочкой назвали собаку.</a:t>
            </a:r>
            <a:endParaRPr/>
          </a:p>
        </p:txBody>
      </p:sp>
      <p:sp>
        <p:nvSpPr>
          <p:cNvPr id="10" name="Google Shape;194;p10"/>
          <p:cNvSpPr txBox="1"/>
          <p:nvPr/>
        </p:nvSpPr>
        <p:spPr>
          <a:xfrm>
            <a:off x="2802012" y="3159328"/>
            <a:ext cx="67038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Какое утверждение ложно?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706" y="4575550"/>
            <a:ext cx="555992" cy="5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4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8600" y="0"/>
            <a:ext cx="124206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Google Shape;201;p1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8884" y="1202307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2;p1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8884" y="1202307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3;p1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8884" y="1202307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1374" y="1481412"/>
            <a:ext cx="8448501" cy="38951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5;p11"/>
          <p:cNvSpPr/>
          <p:nvPr/>
        </p:nvSpPr>
        <p:spPr>
          <a:xfrm>
            <a:off x="6283514" y="4737608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06;p11"/>
          <p:cNvSpPr/>
          <p:nvPr/>
        </p:nvSpPr>
        <p:spPr>
          <a:xfrm>
            <a:off x="3311714" y="4737608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07;p11"/>
          <p:cNvSpPr/>
          <p:nvPr/>
        </p:nvSpPr>
        <p:spPr>
          <a:xfrm>
            <a:off x="4548974" y="4767030"/>
            <a:ext cx="3168300" cy="818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Вьюшка откусила Выскочке хвост, </a:t>
            </a:r>
            <a:b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кость упала.</a:t>
            </a:r>
            <a:endParaRPr sz="18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208;p11"/>
          <p:cNvSpPr/>
          <p:nvPr/>
        </p:nvSpPr>
        <p:spPr>
          <a:xfrm>
            <a:off x="5783639" y="3992283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09;p11"/>
          <p:cNvSpPr/>
          <p:nvPr/>
        </p:nvSpPr>
        <p:spPr>
          <a:xfrm>
            <a:off x="6417299" y="4018675"/>
            <a:ext cx="3222300" cy="673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Выскочка улетела </a:t>
            </a:r>
            <a:endParaRPr sz="18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и забрала кость.</a:t>
            </a:r>
            <a:endParaRPr sz="17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210;p11"/>
          <p:cNvSpPr/>
          <p:nvPr/>
        </p:nvSpPr>
        <p:spPr>
          <a:xfrm>
            <a:off x="2626649" y="4018675"/>
            <a:ext cx="3613500" cy="673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Выскочка выронила кость, но хвост остался целым.</a:t>
            </a:r>
            <a:endParaRPr sz="18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" name="Google Shape;211;p11"/>
          <p:cNvSpPr txBox="1"/>
          <p:nvPr/>
        </p:nvSpPr>
        <p:spPr>
          <a:xfrm>
            <a:off x="2350824" y="3202843"/>
            <a:ext cx="7569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300" b="1" i="0" u="none" strike="noStrike" cap="none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Чем закончилось похищение кости?</a:t>
            </a:r>
            <a:endParaRPr sz="2300" b="1" i="0" u="none" strike="noStrike" cap="none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531" y="4941850"/>
            <a:ext cx="555992" cy="5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2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8600" y="0"/>
            <a:ext cx="124206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Google Shape;218;p1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6316" y="1051560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19;p1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6316" y="1051560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20;p1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6316" y="1051560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2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8806" y="1330665"/>
            <a:ext cx="8448501" cy="389518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22;p12"/>
          <p:cNvSpPr/>
          <p:nvPr/>
        </p:nvSpPr>
        <p:spPr>
          <a:xfrm>
            <a:off x="2421381" y="3867928"/>
            <a:ext cx="36135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 воздушным шариком.</a:t>
            </a:r>
            <a:endParaRPr sz="17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" name="Google Shape;223;p12"/>
          <p:cNvSpPr/>
          <p:nvPr/>
        </p:nvSpPr>
        <p:spPr>
          <a:xfrm>
            <a:off x="6291234" y="3867928"/>
            <a:ext cx="36135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 воробьём.</a:t>
            </a:r>
            <a:endParaRPr sz="180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24;p12"/>
          <p:cNvSpPr/>
          <p:nvPr/>
        </p:nvSpPr>
        <p:spPr>
          <a:xfrm>
            <a:off x="6310946" y="4579406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5;p12"/>
          <p:cNvSpPr/>
          <p:nvPr/>
        </p:nvSpPr>
        <p:spPr>
          <a:xfrm>
            <a:off x="3339146" y="4579406"/>
            <a:ext cx="2836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26;p12"/>
          <p:cNvSpPr/>
          <p:nvPr/>
        </p:nvSpPr>
        <p:spPr>
          <a:xfrm>
            <a:off x="4102956" y="4579403"/>
            <a:ext cx="41202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895B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 пёстрым шариком с головкой.</a:t>
            </a:r>
            <a:endParaRPr/>
          </a:p>
        </p:txBody>
      </p:sp>
      <p:sp>
        <p:nvSpPr>
          <p:cNvPr id="24" name="Google Shape;227;p12"/>
          <p:cNvSpPr txBox="1"/>
          <p:nvPr/>
        </p:nvSpPr>
        <p:spPr>
          <a:xfrm>
            <a:off x="3048656" y="2857966"/>
            <a:ext cx="6223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 чем в рассказе сравнивается сорока без хвоста?</a:t>
            </a:r>
            <a:endParaRPr sz="2300">
              <a:solidFill>
                <a:srgbClr val="2F2F45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696" y="4517976"/>
            <a:ext cx="555992" cy="5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7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976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22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03120" y="795528"/>
            <a:ext cx="285750" cy="13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8380" y="1140585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3240577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2" y="2610687"/>
            <a:ext cx="253401" cy="2534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6;p5"/>
          <p:cNvSpPr/>
          <p:nvPr/>
        </p:nvSpPr>
        <p:spPr>
          <a:xfrm>
            <a:off x="2776670" y="1921987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27;p5"/>
          <p:cNvSpPr/>
          <p:nvPr/>
        </p:nvSpPr>
        <p:spPr>
          <a:xfrm>
            <a:off x="3316157" y="2610687"/>
            <a:ext cx="6480900" cy="27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М.М. Пришвина</a:t>
            </a:r>
          </a:p>
          <a:p>
            <a:pPr lvl="0">
              <a:buClr>
                <a:srgbClr val="2F2F45"/>
              </a:buClr>
              <a:buSzPts val="3700"/>
            </a:pPr>
            <a:endParaRPr lang="ru-RU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Чтение </a:t>
            </a: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 </a:t>
            </a:r>
          </a:p>
          <a:p>
            <a:pPr lvl="0">
              <a:buClr>
                <a:srgbClr val="2F2F45"/>
              </a:buClr>
              <a:buSzPts val="3700"/>
            </a:pP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</a:t>
            </a: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</a:p>
          <a:p>
            <a:pPr lvl="0">
              <a:buClr>
                <a:srgbClr val="2F2F45"/>
              </a:buClr>
              <a:buSzPts val="3700"/>
            </a:pPr>
            <a:endParaRPr lang="ru-RU" b="1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 </a:t>
            </a: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содержание рассказа </a:t>
            </a:r>
            <a:b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«Выскочка»</a:t>
            </a: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26;p5"/>
          <p:cNvSpPr/>
          <p:nvPr/>
        </p:nvSpPr>
        <p:spPr>
          <a:xfrm>
            <a:off x="2986052" y="1562769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. М. 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Пришвин</a:t>
            </a:r>
            <a:r>
              <a:rPr lang="ru-RU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и его произведение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«Выскочка»</a:t>
            </a: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4044345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5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939" y="217946"/>
            <a:ext cx="1769974" cy="15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9279369" y="4728101"/>
            <a:ext cx="2578401" cy="194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9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9351" y="2559147"/>
            <a:ext cx="361231" cy="29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9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9351" y="3182911"/>
            <a:ext cx="361231" cy="291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92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6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82296"/>
            <a:ext cx="12192000" cy="6940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oogle Shape;123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9972" y="729330"/>
            <a:ext cx="9329092" cy="488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18;p19"/>
          <p:cNvPicPr preferRelativeResize="0"/>
          <p:nvPr/>
        </p:nvPicPr>
        <p:blipFill rotWithShape="1">
          <a:blip r:embed="rId3">
            <a:alphaModFix/>
          </a:blip>
          <a:srcRect t="6513" b="84265"/>
          <a:stretch/>
        </p:blipFill>
        <p:spPr>
          <a:xfrm>
            <a:off x="1982026" y="2404150"/>
            <a:ext cx="8453399" cy="1103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895321" y="4210154"/>
            <a:ext cx="2578401" cy="1945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043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82296"/>
            <a:ext cx="12192000" cy="6940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oogle Shape;123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9972" y="729330"/>
            <a:ext cx="9329092" cy="488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895321" y="4210154"/>
            <a:ext cx="2578401" cy="194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37;p20"/>
          <p:cNvPicPr preferRelativeResize="0"/>
          <p:nvPr/>
        </p:nvPicPr>
        <p:blipFill rotWithShape="1">
          <a:blip r:embed="rId4">
            <a:alphaModFix/>
          </a:blip>
          <a:srcRect t="6397" b="86191"/>
          <a:stretch/>
        </p:blipFill>
        <p:spPr>
          <a:xfrm>
            <a:off x="1907818" y="2285094"/>
            <a:ext cx="8453399" cy="886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96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82296"/>
            <a:ext cx="12192000" cy="6940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356;g2d8a90f5f51_0_37"/>
          <p:cNvPicPr preferRelativeResize="0"/>
          <p:nvPr/>
        </p:nvPicPr>
        <p:blipFill rotWithShape="1">
          <a:blip r:embed="rId2">
            <a:alphaModFix/>
          </a:blip>
          <a:srcRect t="17791" b="48308"/>
          <a:stretch/>
        </p:blipFill>
        <p:spPr>
          <a:xfrm>
            <a:off x="1869300" y="1174656"/>
            <a:ext cx="8453400" cy="4056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982712" y="2331720"/>
            <a:ext cx="1609344" cy="2432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7289730" y="2743200"/>
            <a:ext cx="1609344" cy="2432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Google Shape;7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590243" y="2780884"/>
            <a:ext cx="1769974" cy="1533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54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82296"/>
            <a:ext cx="12192000" cy="6940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356;g2d8a90f5f51_0_37"/>
          <p:cNvPicPr preferRelativeResize="0"/>
          <p:nvPr/>
        </p:nvPicPr>
        <p:blipFill rotWithShape="1">
          <a:blip r:embed="rId2">
            <a:alphaModFix/>
          </a:blip>
          <a:srcRect t="17791" b="48308"/>
          <a:stretch/>
        </p:blipFill>
        <p:spPr>
          <a:xfrm>
            <a:off x="1869300" y="1174656"/>
            <a:ext cx="8453400" cy="4056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982712" y="2331720"/>
            <a:ext cx="1609344" cy="2432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7289730" y="2743200"/>
            <a:ext cx="1609344" cy="2432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Google Shape;7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590243" y="2780884"/>
            <a:ext cx="1769974" cy="15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49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6239" y="2707423"/>
            <a:ext cx="361231" cy="291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319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3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0"/>
            <a:ext cx="12192000" cy="6922008"/>
          </a:xfrm>
          <a:prstGeom prst="roundRect">
            <a:avLst>
              <a:gd name="adj" fmla="val 976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oogle Shape;122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03120" y="795528"/>
            <a:ext cx="285750" cy="13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8380" y="1140585"/>
            <a:ext cx="8448494" cy="445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3240577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2" y="2610687"/>
            <a:ext cx="253401" cy="2534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6;p5"/>
          <p:cNvSpPr/>
          <p:nvPr/>
        </p:nvSpPr>
        <p:spPr>
          <a:xfrm>
            <a:off x="2776670" y="1921987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127;p5"/>
          <p:cNvSpPr/>
          <p:nvPr/>
        </p:nvSpPr>
        <p:spPr>
          <a:xfrm>
            <a:off x="3316157" y="2610687"/>
            <a:ext cx="6480900" cy="27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Познакомиться с биографией М.М. Пришвина</a:t>
            </a:r>
          </a:p>
          <a:p>
            <a:pPr lvl="0">
              <a:buClr>
                <a:srgbClr val="2F2F45"/>
              </a:buClr>
              <a:buSzPts val="3700"/>
            </a:pPr>
            <a:endParaRPr lang="ru-RU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buClr>
                <a:srgbClr val="2F2F45"/>
              </a:buClr>
              <a:buSzPts val="3700"/>
            </a:pP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Чтение </a:t>
            </a: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произведения </a:t>
            </a:r>
          </a:p>
          <a:p>
            <a:pPr lvl="0">
              <a:buClr>
                <a:srgbClr val="2F2F45"/>
              </a:buClr>
              <a:buSzPts val="3700"/>
            </a:pPr>
            <a:r>
              <a:rPr lang="ru-RU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</a:t>
            </a:r>
            <a:r>
              <a:rPr lang="ru-RU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»</a:t>
            </a:r>
          </a:p>
          <a:p>
            <a:pPr lvl="0">
              <a:buClr>
                <a:srgbClr val="2F2F45"/>
              </a:buClr>
              <a:buSzPts val="3700"/>
            </a:pPr>
            <a:endParaRPr lang="ru-RU" b="1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Анализировать </a:t>
            </a: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содержание рассказа </a:t>
            </a:r>
            <a:b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" sz="1800" b="0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М. М. Пришвина «Выскочка»</a:t>
            </a: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26;p5"/>
          <p:cNvSpPr/>
          <p:nvPr/>
        </p:nvSpPr>
        <p:spPr>
          <a:xfrm>
            <a:off x="2986052" y="1562769"/>
            <a:ext cx="77919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45"/>
              </a:buClr>
              <a:buSzPts val="3700"/>
              <a:buFont typeface="Arial"/>
              <a:buNone/>
            </a:pP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М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. М. 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Пришвин</a:t>
            </a:r>
            <a:r>
              <a:rPr lang="ru-RU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и его произведение</a:t>
            </a:r>
            <a:r>
              <a:rPr lang="en" sz="2300" b="1" i="0" u="none" strike="noStrike" cap="none" dirty="0" smtClean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2300" b="1" i="0" u="none" strike="noStrike" cap="none" dirty="0">
                <a:solidFill>
                  <a:srgbClr val="2F2F45"/>
                </a:solidFill>
                <a:latin typeface="Verdana"/>
                <a:ea typeface="Verdana"/>
                <a:cs typeface="Verdana"/>
                <a:sym typeface="Verdana"/>
              </a:rPr>
              <a:t>«Выскочка»</a:t>
            </a:r>
            <a:endParaRPr sz="2300" b="1" i="0" u="none" strike="noStrike" cap="none" dirty="0">
              <a:solidFill>
                <a:srgbClr val="2F2F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" name="Google Shape;125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9351" y="4044345"/>
            <a:ext cx="253401" cy="25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5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939" y="217946"/>
            <a:ext cx="1769974" cy="15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9279369" y="4728101"/>
            <a:ext cx="2578401" cy="194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9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9351" y="2559147"/>
            <a:ext cx="361231" cy="29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9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9351" y="3182911"/>
            <a:ext cx="361231" cy="29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9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3223" y="3976594"/>
            <a:ext cx="361231" cy="291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608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</TotalTime>
  <Words>410</Words>
  <Application>Microsoft Office PowerPoint</Application>
  <PresentationFormat>Широкоэкранный</PresentationFormat>
  <Paragraphs>74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Tw Cen MT</vt:lpstr>
      <vt:lpstr>Tw Cen MT Condensed</vt:lpstr>
      <vt:lpstr>Verdana</vt:lpstr>
      <vt:lpstr>Wingdings 3</vt:lpstr>
      <vt:lpstr>Интеграл</vt:lpstr>
      <vt:lpstr>М.М. Пришвин «Выскочка»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М.М. Пришвин «Выскочка»</dc:title>
  <dc:creator>Варвара Трофимова</dc:creator>
  <cp:lastModifiedBy>Варвара Трофимова</cp:lastModifiedBy>
  <cp:revision>5</cp:revision>
  <dcterms:created xsi:type="dcterms:W3CDTF">2025-03-03T05:06:02Z</dcterms:created>
  <dcterms:modified xsi:type="dcterms:W3CDTF">2025-03-03T05:53:07Z</dcterms:modified>
</cp:coreProperties>
</file>